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FF"/>
    <a:srgbClr val="002F8E"/>
    <a:srgbClr val="005C00"/>
    <a:srgbClr val="C59EE2"/>
    <a:srgbClr val="6600FF"/>
    <a:srgbClr val="642100"/>
    <a:srgbClr val="C5FFE2"/>
    <a:srgbClr val="99FF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3D324-C214-42DC-ACB1-0F73C78993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50004-A4DB-47F3-9129-D39098D8A323}">
      <dgm:prSet phldrT="[Текст]"/>
      <dgm:spPr/>
      <dgm:t>
        <a:bodyPr/>
        <a:lstStyle/>
        <a:p>
          <a:r>
            <a:rPr lang="ru-RU" b="1" dirty="0" err="1"/>
            <a:t>Збір</a:t>
          </a:r>
          <a:r>
            <a:rPr lang="ru-RU" b="1" dirty="0"/>
            <a:t> </a:t>
          </a:r>
          <a:r>
            <a:rPr lang="ru-RU" b="1" dirty="0" err="1"/>
            <a:t>інформації</a:t>
          </a:r>
          <a:r>
            <a:rPr lang="ru-RU" b="1" dirty="0"/>
            <a:t> (</a:t>
          </a:r>
          <a:r>
            <a:rPr lang="ru-RU" b="1" dirty="0" err="1"/>
            <a:t>діагностика</a:t>
          </a:r>
          <a:r>
            <a:rPr lang="ru-RU" b="1" dirty="0"/>
            <a:t>)</a:t>
          </a:r>
        </a:p>
      </dgm:t>
    </dgm:pt>
    <dgm:pt modelId="{3FE8745C-A36B-4C0A-9447-F3B00C3303F6}" type="parTrans" cxnId="{95707FC4-3673-459B-BE7A-1B31425B520B}">
      <dgm:prSet/>
      <dgm:spPr/>
      <dgm:t>
        <a:bodyPr/>
        <a:lstStyle/>
        <a:p>
          <a:endParaRPr lang="ru-RU"/>
        </a:p>
      </dgm:t>
    </dgm:pt>
    <dgm:pt modelId="{B5115946-BDC9-4833-BF9E-E4CC2A73FB54}" type="sibTrans" cxnId="{95707FC4-3673-459B-BE7A-1B31425B520B}">
      <dgm:prSet/>
      <dgm:spPr/>
      <dgm:t>
        <a:bodyPr/>
        <a:lstStyle/>
        <a:p>
          <a:endParaRPr lang="ru-RU"/>
        </a:p>
      </dgm:t>
    </dgm:pt>
    <dgm:pt modelId="{B47FBED9-0B4F-407E-AE91-1E6C8AB2C26A}">
      <dgm:prSet phldrT="[Текст]"/>
      <dgm:spPr/>
      <dgm:t>
        <a:bodyPr/>
        <a:lstStyle/>
        <a:p>
          <a:r>
            <a:rPr lang="ru-RU" b="1" dirty="0" err="1"/>
            <a:t>Аналіз</a:t>
          </a:r>
          <a:r>
            <a:rPr lang="ru-RU" b="1" dirty="0"/>
            <a:t> </a:t>
          </a:r>
          <a:r>
            <a:rPr lang="ru-RU" b="1" dirty="0" err="1"/>
            <a:t>інформації</a:t>
          </a:r>
          <a:endParaRPr lang="ru-RU" b="1" dirty="0"/>
        </a:p>
      </dgm:t>
    </dgm:pt>
    <dgm:pt modelId="{424EDDAC-4C73-47EF-A7A5-8FEE867C44C4}" type="parTrans" cxnId="{4875413E-4F92-400F-9440-291A31579DB2}">
      <dgm:prSet/>
      <dgm:spPr/>
      <dgm:t>
        <a:bodyPr/>
        <a:lstStyle/>
        <a:p>
          <a:endParaRPr lang="ru-RU"/>
        </a:p>
      </dgm:t>
    </dgm:pt>
    <dgm:pt modelId="{F6B0B7B0-8B68-4DE5-A0B6-77E5003205A7}" type="sibTrans" cxnId="{4875413E-4F92-400F-9440-291A31579DB2}">
      <dgm:prSet/>
      <dgm:spPr/>
      <dgm:t>
        <a:bodyPr/>
        <a:lstStyle/>
        <a:p>
          <a:endParaRPr lang="ru-RU"/>
        </a:p>
      </dgm:t>
    </dgm:pt>
    <dgm:pt modelId="{4423B1C6-02F5-46B5-9F41-75F079FDFB56}">
      <dgm:prSet phldrT="[Текст]"/>
      <dgm:spPr/>
      <dgm:t>
        <a:bodyPr/>
        <a:lstStyle/>
        <a:p>
          <a:r>
            <a:rPr lang="ru-RU" b="1" dirty="0"/>
            <a:t>Передача </a:t>
          </a:r>
          <a:r>
            <a:rPr lang="ru-RU" b="1" dirty="0" err="1"/>
            <a:t>інформації</a:t>
          </a:r>
          <a:r>
            <a:rPr lang="ru-RU" b="1" dirty="0"/>
            <a:t> </a:t>
          </a:r>
        </a:p>
      </dgm:t>
    </dgm:pt>
    <dgm:pt modelId="{134CBDF3-C6B3-456C-A239-F449A904F857}" type="parTrans" cxnId="{CD610154-C5A7-4D03-BDCE-60B7E64547D6}">
      <dgm:prSet/>
      <dgm:spPr/>
      <dgm:t>
        <a:bodyPr/>
        <a:lstStyle/>
        <a:p>
          <a:endParaRPr lang="ru-RU"/>
        </a:p>
      </dgm:t>
    </dgm:pt>
    <dgm:pt modelId="{DAB18A5A-AC9C-41DE-84D1-AF00F2BE4342}" type="sibTrans" cxnId="{CD610154-C5A7-4D03-BDCE-60B7E64547D6}">
      <dgm:prSet/>
      <dgm:spPr/>
      <dgm:t>
        <a:bodyPr/>
        <a:lstStyle/>
        <a:p>
          <a:endParaRPr lang="ru-RU"/>
        </a:p>
      </dgm:t>
    </dgm:pt>
    <dgm:pt modelId="{54A036D1-9CC3-4FF5-98F5-3972B9C71399}" type="pres">
      <dgm:prSet presAssocID="{31B3D324-C214-42DC-ACB1-0F73C78993F4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9219D-1446-497E-8C0F-137D7540E738}" type="pres">
      <dgm:prSet presAssocID="{E8F50004-A4DB-47F3-9129-D39098D8A3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07129-FDA0-4D6E-B2D9-CCC94DE77CB4}" type="pres">
      <dgm:prSet presAssocID="{B5115946-BDC9-4833-BF9E-E4CC2A73FB5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8BDA5B0-E1CA-4B79-93A8-8C5BD6FE4D28}" type="pres">
      <dgm:prSet presAssocID="{B5115946-BDC9-4833-BF9E-E4CC2A73FB5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0B4B939-A10D-4BEF-B3D5-1C0343182180}" type="pres">
      <dgm:prSet presAssocID="{B47FBED9-0B4F-407E-AE91-1E6C8AB2C2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767EC-11F4-4523-9E22-6742BEF6427C}" type="pres">
      <dgm:prSet presAssocID="{F6B0B7B0-8B68-4DE5-A0B6-77E5003205A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E4E4854-E239-47E4-9536-A900F5561A8F}" type="pres">
      <dgm:prSet presAssocID="{F6B0B7B0-8B68-4DE5-A0B6-77E5003205A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345F2C0-C1C9-4BC6-9AA2-54E5B9DD3E71}" type="pres">
      <dgm:prSet presAssocID="{4423B1C6-02F5-46B5-9F41-75F079FDFB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BA0E8-11FD-45EB-B561-0285281A5AD5}" type="pres">
      <dgm:prSet presAssocID="{DAB18A5A-AC9C-41DE-84D1-AF00F2BE434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877AE-160B-4F46-9164-E433865A0C1B}" type="pres">
      <dgm:prSet presAssocID="{DAB18A5A-AC9C-41DE-84D1-AF00F2BE43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5C00B49-FA7C-47DE-B188-F63065BF80A0}" type="presOf" srcId="{E8F50004-A4DB-47F3-9129-D39098D8A323}" destId="{6A09219D-1446-497E-8C0F-137D7540E738}" srcOrd="0" destOrd="0" presId="urn:microsoft.com/office/officeart/2005/8/layout/cycle2"/>
    <dgm:cxn modelId="{9D92E681-F382-4F99-82D9-1D36531A7A7A}" type="presOf" srcId="{DAB18A5A-AC9C-41DE-84D1-AF00F2BE4342}" destId="{133BA0E8-11FD-45EB-B561-0285281A5AD5}" srcOrd="0" destOrd="0" presId="urn:microsoft.com/office/officeart/2005/8/layout/cycle2"/>
    <dgm:cxn modelId="{FF8838A5-ACEE-4F5D-A6D4-11CCAA592980}" type="presOf" srcId="{B47FBED9-0B4F-407E-AE91-1E6C8AB2C26A}" destId="{B0B4B939-A10D-4BEF-B3D5-1C0343182180}" srcOrd="0" destOrd="0" presId="urn:microsoft.com/office/officeart/2005/8/layout/cycle2"/>
    <dgm:cxn modelId="{64FA9F8C-4F6C-462E-93E7-4F2A835CC1A4}" type="presOf" srcId="{F6B0B7B0-8B68-4DE5-A0B6-77E5003205A7}" destId="{4E4E4854-E239-47E4-9536-A900F5561A8F}" srcOrd="1" destOrd="0" presId="urn:microsoft.com/office/officeart/2005/8/layout/cycle2"/>
    <dgm:cxn modelId="{D8C4E1D9-BB57-4391-8A03-18EB702D868E}" type="presOf" srcId="{31B3D324-C214-42DC-ACB1-0F73C78993F4}" destId="{54A036D1-9CC3-4FF5-98F5-3972B9C71399}" srcOrd="0" destOrd="0" presId="urn:microsoft.com/office/officeart/2005/8/layout/cycle2"/>
    <dgm:cxn modelId="{689152F6-A7AE-4582-8127-8EBCA5E638DE}" type="presOf" srcId="{4423B1C6-02F5-46B5-9F41-75F079FDFB56}" destId="{A345F2C0-C1C9-4BC6-9AA2-54E5B9DD3E71}" srcOrd="0" destOrd="0" presId="urn:microsoft.com/office/officeart/2005/8/layout/cycle2"/>
    <dgm:cxn modelId="{9E3ADA0F-31C3-419D-9984-CDBAD28A9149}" type="presOf" srcId="{B5115946-BDC9-4833-BF9E-E4CC2A73FB54}" destId="{54D07129-FDA0-4D6E-B2D9-CCC94DE77CB4}" srcOrd="0" destOrd="0" presId="urn:microsoft.com/office/officeart/2005/8/layout/cycle2"/>
    <dgm:cxn modelId="{CD610154-C5A7-4D03-BDCE-60B7E64547D6}" srcId="{31B3D324-C214-42DC-ACB1-0F73C78993F4}" destId="{4423B1C6-02F5-46B5-9F41-75F079FDFB56}" srcOrd="2" destOrd="0" parTransId="{134CBDF3-C6B3-456C-A239-F449A904F857}" sibTransId="{DAB18A5A-AC9C-41DE-84D1-AF00F2BE4342}"/>
    <dgm:cxn modelId="{4875413E-4F92-400F-9440-291A31579DB2}" srcId="{31B3D324-C214-42DC-ACB1-0F73C78993F4}" destId="{B47FBED9-0B4F-407E-AE91-1E6C8AB2C26A}" srcOrd="1" destOrd="0" parTransId="{424EDDAC-4C73-47EF-A7A5-8FEE867C44C4}" sibTransId="{F6B0B7B0-8B68-4DE5-A0B6-77E5003205A7}"/>
    <dgm:cxn modelId="{7DC4676A-B792-49E1-B943-2BBD8B893438}" type="presOf" srcId="{B5115946-BDC9-4833-BF9E-E4CC2A73FB54}" destId="{98BDA5B0-E1CA-4B79-93A8-8C5BD6FE4D28}" srcOrd="1" destOrd="0" presId="urn:microsoft.com/office/officeart/2005/8/layout/cycle2"/>
    <dgm:cxn modelId="{CBB2F794-29B6-441D-B0AB-09A0023B320E}" type="presOf" srcId="{DAB18A5A-AC9C-41DE-84D1-AF00F2BE4342}" destId="{444877AE-160B-4F46-9164-E433865A0C1B}" srcOrd="1" destOrd="0" presId="urn:microsoft.com/office/officeart/2005/8/layout/cycle2"/>
    <dgm:cxn modelId="{95707FC4-3673-459B-BE7A-1B31425B520B}" srcId="{31B3D324-C214-42DC-ACB1-0F73C78993F4}" destId="{E8F50004-A4DB-47F3-9129-D39098D8A323}" srcOrd="0" destOrd="0" parTransId="{3FE8745C-A36B-4C0A-9447-F3B00C3303F6}" sibTransId="{B5115946-BDC9-4833-BF9E-E4CC2A73FB54}"/>
    <dgm:cxn modelId="{EA82CDDD-F65E-41E6-84BE-C97E46000C10}" type="presOf" srcId="{F6B0B7B0-8B68-4DE5-A0B6-77E5003205A7}" destId="{913767EC-11F4-4523-9E22-6742BEF6427C}" srcOrd="0" destOrd="0" presId="urn:microsoft.com/office/officeart/2005/8/layout/cycle2"/>
    <dgm:cxn modelId="{842C11BE-B63D-4B52-A622-FE7CEF0F07E2}" type="presParOf" srcId="{54A036D1-9CC3-4FF5-98F5-3972B9C71399}" destId="{6A09219D-1446-497E-8C0F-137D7540E738}" srcOrd="0" destOrd="0" presId="urn:microsoft.com/office/officeart/2005/8/layout/cycle2"/>
    <dgm:cxn modelId="{C2F0FE4F-BAC0-4138-99D5-D680C7211F79}" type="presParOf" srcId="{54A036D1-9CC3-4FF5-98F5-3972B9C71399}" destId="{54D07129-FDA0-4D6E-B2D9-CCC94DE77CB4}" srcOrd="1" destOrd="0" presId="urn:microsoft.com/office/officeart/2005/8/layout/cycle2"/>
    <dgm:cxn modelId="{D3D28291-A320-4486-8174-4E28AE436AE0}" type="presParOf" srcId="{54D07129-FDA0-4D6E-B2D9-CCC94DE77CB4}" destId="{98BDA5B0-E1CA-4B79-93A8-8C5BD6FE4D28}" srcOrd="0" destOrd="0" presId="urn:microsoft.com/office/officeart/2005/8/layout/cycle2"/>
    <dgm:cxn modelId="{E1E67FC9-2B4E-4500-87CE-D8A7964CF140}" type="presParOf" srcId="{54A036D1-9CC3-4FF5-98F5-3972B9C71399}" destId="{B0B4B939-A10D-4BEF-B3D5-1C0343182180}" srcOrd="2" destOrd="0" presId="urn:microsoft.com/office/officeart/2005/8/layout/cycle2"/>
    <dgm:cxn modelId="{F7BDFEAA-4063-4A8A-A16B-6EEBCACE6933}" type="presParOf" srcId="{54A036D1-9CC3-4FF5-98F5-3972B9C71399}" destId="{913767EC-11F4-4523-9E22-6742BEF6427C}" srcOrd="3" destOrd="0" presId="urn:microsoft.com/office/officeart/2005/8/layout/cycle2"/>
    <dgm:cxn modelId="{C6AF42BE-C0DD-436B-9ACF-FE146E36EDD3}" type="presParOf" srcId="{913767EC-11F4-4523-9E22-6742BEF6427C}" destId="{4E4E4854-E239-47E4-9536-A900F5561A8F}" srcOrd="0" destOrd="0" presId="urn:microsoft.com/office/officeart/2005/8/layout/cycle2"/>
    <dgm:cxn modelId="{F508B157-8E4C-4596-9FBF-FA96DE74AE69}" type="presParOf" srcId="{54A036D1-9CC3-4FF5-98F5-3972B9C71399}" destId="{A345F2C0-C1C9-4BC6-9AA2-54E5B9DD3E71}" srcOrd="4" destOrd="0" presId="urn:microsoft.com/office/officeart/2005/8/layout/cycle2"/>
    <dgm:cxn modelId="{C6E5D27E-386E-4FCA-A648-08DBF5C5FBE5}" type="presParOf" srcId="{54A036D1-9CC3-4FF5-98F5-3972B9C71399}" destId="{133BA0E8-11FD-45EB-B561-0285281A5AD5}" srcOrd="5" destOrd="0" presId="urn:microsoft.com/office/officeart/2005/8/layout/cycle2"/>
    <dgm:cxn modelId="{D16DDE6E-ACA8-451C-A407-C5A9133377F1}" type="presParOf" srcId="{133BA0E8-11FD-45EB-B561-0285281A5AD5}" destId="{444877AE-160B-4F46-9164-E433865A0C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9219D-1446-497E-8C0F-137D7540E738}">
      <dsp:nvSpPr>
        <dsp:cNvPr id="0" name=""/>
        <dsp:cNvSpPr/>
      </dsp:nvSpPr>
      <dsp:spPr>
        <a:xfrm>
          <a:off x="2502126" y="666"/>
          <a:ext cx="1925233" cy="1925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Збір</a:t>
          </a:r>
          <a:r>
            <a:rPr lang="ru-RU" sz="1800" b="1" kern="1200" dirty="0"/>
            <a:t> </a:t>
          </a:r>
          <a:r>
            <a:rPr lang="ru-RU" sz="1800" b="1" kern="1200" dirty="0" err="1"/>
            <a:t>інформації</a:t>
          </a:r>
          <a:r>
            <a:rPr lang="ru-RU" sz="1800" b="1" kern="1200" dirty="0"/>
            <a:t> (</a:t>
          </a:r>
          <a:r>
            <a:rPr lang="ru-RU" sz="1800" b="1" kern="1200" dirty="0" err="1"/>
            <a:t>діагностика</a:t>
          </a:r>
          <a:r>
            <a:rPr lang="ru-RU" sz="1800" b="1" kern="1200" dirty="0"/>
            <a:t>)</a:t>
          </a:r>
        </a:p>
      </dsp:txBody>
      <dsp:txXfrm>
        <a:off x="2502126" y="666"/>
        <a:ext cx="1925233" cy="1925233"/>
      </dsp:txXfrm>
    </dsp:sp>
    <dsp:sp modelId="{54D07129-FDA0-4D6E-B2D9-CCC94DE77CB4}">
      <dsp:nvSpPr>
        <dsp:cNvPr id="0" name=""/>
        <dsp:cNvSpPr/>
      </dsp:nvSpPr>
      <dsp:spPr>
        <a:xfrm rot="7200000">
          <a:off x="2493946" y="1877165"/>
          <a:ext cx="511190" cy="649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7200000">
        <a:off x="2493946" y="1877165"/>
        <a:ext cx="511190" cy="649766"/>
      </dsp:txXfrm>
    </dsp:sp>
    <dsp:sp modelId="{B0B4B939-A10D-4BEF-B3D5-1C0343182180}">
      <dsp:nvSpPr>
        <dsp:cNvPr id="0" name=""/>
        <dsp:cNvSpPr/>
      </dsp:nvSpPr>
      <dsp:spPr>
        <a:xfrm>
          <a:off x="1057255" y="2503256"/>
          <a:ext cx="1925233" cy="1925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Аналіз</a:t>
          </a:r>
          <a:r>
            <a:rPr lang="ru-RU" sz="1800" b="1" kern="1200" dirty="0"/>
            <a:t> </a:t>
          </a:r>
          <a:r>
            <a:rPr lang="ru-RU" sz="1800" b="1" kern="1200" dirty="0" err="1"/>
            <a:t>інформації</a:t>
          </a:r>
          <a:endParaRPr lang="ru-RU" sz="1800" b="1" kern="1200" dirty="0"/>
        </a:p>
      </dsp:txBody>
      <dsp:txXfrm>
        <a:off x="1057255" y="2503256"/>
        <a:ext cx="1925233" cy="1925233"/>
      </dsp:txXfrm>
    </dsp:sp>
    <dsp:sp modelId="{913767EC-11F4-4523-9E22-6742BEF6427C}">
      <dsp:nvSpPr>
        <dsp:cNvPr id="0" name=""/>
        <dsp:cNvSpPr/>
      </dsp:nvSpPr>
      <dsp:spPr>
        <a:xfrm>
          <a:off x="3194680" y="3140990"/>
          <a:ext cx="511190" cy="649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194680" y="3140990"/>
        <a:ext cx="511190" cy="649766"/>
      </dsp:txXfrm>
    </dsp:sp>
    <dsp:sp modelId="{A345F2C0-C1C9-4BC6-9AA2-54E5B9DD3E71}">
      <dsp:nvSpPr>
        <dsp:cNvPr id="0" name=""/>
        <dsp:cNvSpPr/>
      </dsp:nvSpPr>
      <dsp:spPr>
        <a:xfrm>
          <a:off x="3946997" y="2503256"/>
          <a:ext cx="1925233" cy="1925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Передача </a:t>
          </a:r>
          <a:r>
            <a:rPr lang="ru-RU" sz="1800" b="1" kern="1200" dirty="0" err="1"/>
            <a:t>інформації</a:t>
          </a:r>
          <a:r>
            <a:rPr lang="ru-RU" sz="1800" b="1" kern="1200" dirty="0"/>
            <a:t> </a:t>
          </a:r>
        </a:p>
      </dsp:txBody>
      <dsp:txXfrm>
        <a:off x="3946997" y="2503256"/>
        <a:ext cx="1925233" cy="1925233"/>
      </dsp:txXfrm>
    </dsp:sp>
    <dsp:sp modelId="{133BA0E8-11FD-45EB-B561-0285281A5AD5}">
      <dsp:nvSpPr>
        <dsp:cNvPr id="0" name=""/>
        <dsp:cNvSpPr/>
      </dsp:nvSpPr>
      <dsp:spPr>
        <a:xfrm rot="14400000">
          <a:off x="3938817" y="1902224"/>
          <a:ext cx="511190" cy="649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4400000">
        <a:off x="3938817" y="1902224"/>
        <a:ext cx="511190" cy="64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B12A-6BCB-4FB6-B8CF-F4B3D70D295A}" type="datetimeFigureOut">
              <a:rPr lang="uk-UA" smtClean="0"/>
              <a:t>28.04.2013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FC53-A225-4B87-864D-E6144DE670AF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7FC53-A225-4B87-864D-E6144DE670AF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28.04.2013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14282" y="1571612"/>
            <a:ext cx="7858181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контрольно-аналітичної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діяльності </a:t>
            </a:r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Залузького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НВК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14356"/>
            <a:ext cx="4071966" cy="250033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</a:t>
            </a:r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контролю</a:t>
            </a:r>
            <a:endParaRPr lang="uk-UA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908903"/>
            <a:ext cx="46025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житті немає нічого такого, </a:t>
            </a:r>
            <a:endParaRPr kumimoji="0" lang="uk-UA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Чого варто було б боятися.</a:t>
            </a:r>
            <a:endParaRPr kumimoji="0" lang="uk-UA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лише те, що варто зрозуміти</a:t>
            </a:r>
            <a:endParaRPr kumimoji="0" lang="uk-UA" sz="105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Марія Кюрі</a:t>
            </a:r>
            <a:endParaRPr kumimoji="0" lang="uk-U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929322" y="2143116"/>
            <a:ext cx="2928958" cy="8078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59E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Анкетування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rgbClr val="CC00FF"/>
                  </a:solidFill>
                </a:ln>
                <a:solidFill>
                  <a:srgbClr val="C59EE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uk-UA" sz="3200" b="0" i="0" u="none" strike="noStrike" cap="none" normalizeH="0" baseline="0" dirty="0" smtClean="0">
              <a:ln>
                <a:solidFill>
                  <a:srgbClr val="CC00FF"/>
                </a:solidFill>
              </a:ln>
              <a:solidFill>
                <a:srgbClr val="C59EE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488" y="2643182"/>
            <a:ext cx="2786082" cy="714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normalizeH="0" baseline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Спостереження,</a:t>
            </a:r>
            <a:endParaRPr kumimoji="0" lang="uk-UA" sz="1800" b="1" i="0" u="none" strike="noStrike" normalizeH="0" baseline="0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5720" y="2500306"/>
            <a:ext cx="2143140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Співбесіди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00034" y="3571876"/>
            <a:ext cx="8429684" cy="714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normalizeH="0" baseline="0" dirty="0" smtClean="0">
                <a:ln w="12700">
                  <a:solidFill>
                    <a:srgbClr val="005C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Адміністративні перевірки (усні, письмові, комбіновані),</a:t>
            </a:r>
            <a:endParaRPr kumimoji="0" lang="uk-UA" sz="1800" b="1" i="0" u="none" strike="noStrike" normalizeH="0" baseline="0" dirty="0" smtClean="0">
              <a:ln w="12700">
                <a:solidFill>
                  <a:srgbClr val="005C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57224" y="4643446"/>
            <a:ext cx="7358114" cy="642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Індивідуальні бесіди з учнями, вчителями, батьками</a:t>
            </a:r>
            <a:endParaRPr kumimoji="0" lang="uk-UA" sz="18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Кредо контролю</a:t>
            </a:r>
            <a:endParaRPr lang="uk-UA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14282" y="1643050"/>
            <a:ext cx="6929486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F8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Важливо не «спіймати», «схопити», «викрити», а з’ясувати, виправити, проконсультувати й допомогти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F8E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Етапи контролю</a:t>
            </a:r>
            <a:endParaRPr lang="uk-UA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428992" y="1500174"/>
            <a:ext cx="5715008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треба прагнути контролювати одночасно все.</a:t>
            </a:r>
            <a:endParaRPr kumimoji="0" lang="uk-UA" sz="9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Краще зосередитись на найбільш важливих моментах,</a:t>
            </a:r>
            <a:endParaRPr kumimoji="0" lang="uk-UA" sz="9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треба допомогти колезі уникнути можливих помилок</a:t>
            </a:r>
            <a:endParaRPr kumimoji="0" lang="uk-UA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2214554"/>
            <a:ext cx="87154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4988" marR="0" lvl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мети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16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 об</a:t>
            </a: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єкта контролю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018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3521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 суб</a:t>
            </a: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єкта контролю (хто виконує)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6176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 і обробка інформації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42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Підведення підсумків</a:t>
            </a:r>
            <a:endParaRPr kumimoji="0" lang="uk-UA" sz="14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4988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200" b="1" i="0" u="none" strike="noStrike" normalizeH="0" baseline="0" dirty="0" smtClean="0">
                <a:ln w="12700">
                  <a:solidFill>
                    <a:srgbClr val="CC00FF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Вироблення рекомендацій</a:t>
            </a:r>
            <a:endParaRPr kumimoji="0" lang="uk-UA" sz="4000" b="1" i="0" u="none" strike="noStrike" normalizeH="0" baseline="0" dirty="0" smtClean="0">
              <a:ln w="12700">
                <a:solidFill>
                  <a:srgbClr val="CC00FF"/>
                </a:solidFill>
                <a:prstDash val="solid"/>
              </a:ln>
              <a:solidFill>
                <a:srgbClr val="CC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214290"/>
            <a:ext cx="49096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ви не можете описати те,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ви робите, як процес,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не знаєте, що ви робите.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Едвардс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normalizeH="0" baseline="0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Демінг</a:t>
            </a:r>
            <a:r>
              <a:rPr kumimoji="0" lang="uk-UA" sz="1400" b="1" i="0" u="none" strike="noStrike" normalizeH="0" baseline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uk-UA" sz="4000" b="1" i="0" u="none" strike="noStrike" normalizeH="0" baseline="0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43240" y="1922801"/>
            <a:ext cx="3071834" cy="3939540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ЦИКЛОГРАМА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ВНУТРІШНЬОШКІЛЬНОГО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КОНТРОЛЮ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85728"/>
            <a:ext cx="6817186" cy="138499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Above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без планування  неможливий,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планування без контролю </a:t>
            </a:r>
            <a:r>
              <a:rPr kumimoji="0" lang="uk-UA" sz="2800" b="1" i="0" u="none" strike="noStrike" normalizeH="0" baseline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1" i="0" u="none" strike="noStrike" normalizeH="0" baseline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марне</a:t>
            </a:r>
            <a:endParaRPr kumimoji="0" lang="uk-UA" sz="1600" b="1" i="0" u="none" strike="noStrike" normalizeH="0" baseline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CC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</a:t>
            </a:r>
            <a:r>
              <a:rPr kumimoji="0" lang="uk-UA" sz="2800" b="1" i="0" u="none" strike="noStrike" normalizeH="0" baseline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C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Бекер</a:t>
            </a:r>
            <a:endParaRPr kumimoji="0" lang="uk-UA" sz="4400" b="1" i="0" u="none" strike="noStrike" normalizeH="0" baseline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CC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3240" y="2044287"/>
            <a:ext cx="3000396" cy="3939540"/>
          </a:xfrm>
          <a:prstGeom prst="rect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ПЛАН ВНУТРІШНЬОШКІЛЬНОГО КОНТРОЛЮ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Управлінський цикл </a:t>
            </a:r>
            <a:r>
              <a:rPr lang="uk-UA" sz="4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928662" y="1643050"/>
          <a:ext cx="692948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698" name="Picture 2" descr="H:\шаблони для презентацій-)))\книга-437x300.jpg"/>
          <p:cNvPicPr>
            <a:picLocks noChangeAspect="1" noChangeArrowheads="1"/>
          </p:cNvPicPr>
          <p:nvPr/>
        </p:nvPicPr>
        <p:blipFill>
          <a:blip r:embed="rId4" cstate="print"/>
          <a:srcRect l="5281" r="2834"/>
          <a:stretch>
            <a:fillRect/>
          </a:stretch>
        </p:blipFill>
        <p:spPr bwMode="auto">
          <a:xfrm>
            <a:off x="285720" y="491423"/>
            <a:ext cx="8429684" cy="57950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0" y="1785926"/>
            <a:ext cx="35719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інший (керівник) 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ні.</a:t>
            </a:r>
            <a:endParaRPr kumimoji="0" lang="uk-UA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хто не контролює роботу</a:t>
            </a:r>
            <a:endParaRPr kumimoji="0" lang="uk-UA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воїх підлеглих, той</a:t>
            </a:r>
            <a:r>
              <a:rPr kumimoji="0" lang="uk-UA" sz="24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uk-UA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цікавиться їхніми досягненнями.</a:t>
            </a:r>
            <a:endParaRPr kumimoji="0" lang="uk-UA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42976" y="1785926"/>
            <a:ext cx="292895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взаємодія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між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людьми, з яких один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(підлеглий) має право на помилку,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143140" cy="142876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кутник 4"/>
          <p:cNvSpPr/>
          <p:nvPr/>
        </p:nvSpPr>
        <p:spPr>
          <a:xfrm>
            <a:off x="357158" y="1643050"/>
            <a:ext cx="8572560" cy="464347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oubleWave1">
              <a:avLst>
                <a:gd name="adj1" fmla="val 2818"/>
                <a:gd name="adj2" fmla="val 0"/>
              </a:avLst>
            </a:prstTxWarp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Щоб керувати не </a:t>
            </a:r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формально, а реально освітнім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процесом і життям навчального закладу в цілому,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риймати  правильні , науково обґрунтовані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рішення,  сучасному керівникові потрібні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різноманітні фактичні дані про різні сторони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цього процесу. Без інформації про хід і проміжні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результати, без постійного </a:t>
            </a:r>
            <a:r>
              <a:rPr lang="uk-UA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зворотнього</a:t>
            </a:r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зв'язку процес управління неможливий.</a:t>
            </a:r>
          </a:p>
          <a:p>
            <a:pPr algn="r"/>
            <a:r>
              <a:rPr lang="uk-U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</a:t>
            </a:r>
            <a:r>
              <a:rPr lang="uk-UA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Поташнік</a:t>
            </a:r>
            <a:endParaRPr lang="uk-UA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1612437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214338"/>
            <a:ext cx="328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14290"/>
            <a:ext cx="3071834" cy="52322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Адміністрація НВК</a:t>
            </a:r>
            <a:endParaRPr lang="uk-UA" sz="2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18573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857232"/>
            <a:ext cx="3000396" cy="1015663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2000240"/>
            <a:ext cx="3071834" cy="92333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Положення про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внутрішньошкільний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контроль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3071810"/>
            <a:ext cx="2786082" cy="92333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Положення про методичні структури, види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4143380"/>
            <a:ext cx="292895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5214950"/>
            <a:ext cx="4143404" cy="646331"/>
          </a:xfrm>
          <a:prstGeom prst="rect">
            <a:avLst/>
          </a:prstGeom>
          <a:solidFill>
            <a:srgbClr val="EA93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Циклограма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6000768"/>
            <a:ext cx="2393173" cy="646331"/>
          </a:xfrm>
          <a:prstGeom prst="rect">
            <a:avLst/>
          </a:prstGeom>
          <a:solidFill>
            <a:srgbClr val="EA93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внутрішньо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000240"/>
            <a:ext cx="2857520" cy="92333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Концепція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внутрішноьшкільного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2000240"/>
            <a:ext cx="2500362" cy="646331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Нормативні документи МОН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43248"/>
            <a:ext cx="2928958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Управлінські рішення щодо модернізації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5074" y="2928934"/>
            <a:ext cx="2286048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Управлінські рішення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4143380"/>
            <a:ext cx="235745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Зміст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24" y="4143380"/>
            <a:ext cx="271467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внутрішньошкільного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4" name="Пряма зі стрілкою 23"/>
          <p:cNvCxnSpPr>
            <a:endCxn id="11" idx="0"/>
          </p:cNvCxnSpPr>
          <p:nvPr/>
        </p:nvCxnSpPr>
        <p:spPr>
          <a:xfrm rot="5400000">
            <a:off x="4465637" y="75007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 rot="5400000">
            <a:off x="4537075" y="189228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10800000" flipV="1">
            <a:off x="1928794" y="1785926"/>
            <a:ext cx="121603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>
            <a:off x="6143636" y="1785926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 rot="5400000">
            <a:off x="4537075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 rot="5400000">
            <a:off x="1393803" y="303529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 rot="5400000">
            <a:off x="7608909" y="274954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 rot="5400000">
            <a:off x="4608513" y="403542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>
            <a:off x="4714876" y="3929066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 rot="10800000" flipV="1">
            <a:off x="2357422" y="3929066"/>
            <a:ext cx="232173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rot="5400000">
            <a:off x="4608513" y="517843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/>
          <p:nvPr/>
        </p:nvCxnSpPr>
        <p:spPr>
          <a:xfrm>
            <a:off x="2287572" y="5072074"/>
            <a:ext cx="49847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/>
          <p:nvPr/>
        </p:nvCxnSpPr>
        <p:spPr>
          <a:xfrm rot="10800000" flipV="1">
            <a:off x="6500826" y="5072074"/>
            <a:ext cx="35877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 rot="5400000">
            <a:off x="4608513" y="596425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 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endParaRPr lang="uk-UA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14290"/>
            <a:ext cx="5143536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EA93FF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 контролю без аналізу мертві, а при відсутності мети        </a:t>
            </a:r>
          </a:p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EA93FF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варто контролювати.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EA93FF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285992"/>
            <a:ext cx="8929718" cy="1077218"/>
          </a:xfrm>
          <a:prstGeom prst="rect">
            <a:avLst/>
          </a:prstGeom>
          <a:solidFill>
            <a:srgbClr val="C59EE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3200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Свідомо, цілеспрямовано діяти з метою   виявлення відхилень від програми управління.</a:t>
            </a:r>
            <a:endParaRPr lang="uk-UA" sz="3200" b="1" dirty="0">
              <a:ln w="12700">
                <a:solidFill>
                  <a:srgbClr val="0066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929066"/>
            <a:ext cx="7858180" cy="584775"/>
          </a:xfrm>
          <a:prstGeom prst="rect">
            <a:avLst/>
          </a:prstGeom>
          <a:solidFill>
            <a:srgbClr val="C59EE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3200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Контролювати регулярно і несподівано.</a:t>
            </a:r>
            <a:endParaRPr lang="uk-UA" sz="3200" b="1" dirty="0">
              <a:ln w="12700">
                <a:solidFill>
                  <a:srgbClr val="0066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072074"/>
            <a:ext cx="8358214" cy="584775"/>
          </a:xfrm>
          <a:prstGeom prst="rect">
            <a:avLst/>
          </a:prstGeom>
          <a:solidFill>
            <a:srgbClr val="C59EE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3200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Контролюючи, перш за все, бачити успіхи.</a:t>
            </a:r>
            <a:endParaRPr lang="uk-UA" sz="3200" b="1" dirty="0">
              <a:ln w="12700">
                <a:solidFill>
                  <a:srgbClr val="0066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57166"/>
            <a:ext cx="4000496" cy="5570756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065338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Затверджено                                                                                                                                       на засіданні                                                                                                                          педагогічної ради                                                                                                               Протокол №1                                                                                                                                     від 31.08.2011 року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</a:t>
            </a:r>
            <a:endParaRPr kumimoji="0" lang="uk-UA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ВНУТРІШНЬОШКІЛЬНИЙ КОНТРОЛЬ</a:t>
            </a:r>
            <a:endParaRPr kumimoji="0" lang="uk-UA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 рік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357686" y="1571612"/>
            <a:ext cx="4643470" cy="39290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13242"/>
              </a:avLst>
            </a:prstTxWarp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Головним недоліком контролю 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стихійність, безсистемність,  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відсутність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глибокого аналізу. 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Тому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управляти контрольною 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діяльністю 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 теоретичного  </a:t>
            </a: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підґрунтя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сьогодні не можна.  </a:t>
            </a:r>
          </a:p>
          <a:p>
            <a:pPr algn="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Пікельна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357166"/>
            <a:ext cx="4000496" cy="5570756"/>
          </a:xfrm>
          <a:prstGeom prst="rect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976438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Затверджено                                                                                                                                       на засіданні                                                                                                                          педагогічної ради                                                                                                               Протокол №1                                                                                                                                     від 31.08.2011 року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ВНУТРІШНЬОШКІЛЬНОГО КОНТРОЛЮ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 рік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429093" y="1571612"/>
            <a:ext cx="4714907" cy="3643338"/>
          </a:xfrm>
          <a:prstGeom prst="rect">
            <a:avLst/>
          </a:prstGeom>
          <a:solidFill>
            <a:srgbClr val="C5FFE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prstTxWarp prst="textCanUp">
              <a:avLst>
                <a:gd name="adj" fmla="val 95834"/>
              </a:avLst>
            </a:prstTxWarp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Концепція контролю є основоположною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ефективних дій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навчального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закладу,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вона забезпечує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еханізмом регулювання</a:t>
            </a: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курсу його розвитку,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показники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діяльності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ЗНЗ </a:t>
            </a:r>
            <a:endParaRPr lang="uk-UA" sz="2400" b="1" dirty="0" smtClean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відхиляються від</a:t>
            </a:r>
          </a:p>
          <a:p>
            <a:pPr algn="ctr"/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2700">
                  <a:solidFill>
                    <a:srgbClr val="642100"/>
                  </a:solidFill>
                  <a:prstDash val="solid"/>
                </a:ln>
                <a:solidFill>
                  <a:srgbClr val="6421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припустимих меж.</a:t>
            </a:r>
            <a:endParaRPr lang="uk-UA" sz="2400" b="1" dirty="0">
              <a:ln w="12700">
                <a:solidFill>
                  <a:srgbClr val="642100"/>
                </a:solidFill>
                <a:prstDash val="solid"/>
              </a:ln>
              <a:solidFill>
                <a:srgbClr val="6421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500042"/>
            <a:ext cx="4000496" cy="5601533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Top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МАТЕРІАЛИ НОРМАТИВНО-ПРАВОВОГО ЗАБЕЗПЕЧЕННЯ ВНУТРІШНЬОШКІЛЬНОГО КОНТРОЛЮ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86314" y="500042"/>
            <a:ext cx="3714776" cy="5724644"/>
          </a:xfrm>
          <a:prstGeom prst="rect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Залузька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ЗОШ І-ІІІ ступенів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ПОЛОЖЕННЯ ПРО МЕТОДИЧНІ СТРУКТУРИ І ВИДИ КОНТРОЛЮ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Складові змісту контролю </a:t>
            </a:r>
            <a:r>
              <a:rPr lang="uk-UA" sz="2000" dirty="0" smtClean="0">
                <a:solidFill>
                  <a:srgbClr val="7030A0"/>
                </a:solidFill>
              </a:rPr>
              <a:t> 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728" y="928670"/>
            <a:ext cx="5140125" cy="1323439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Найкращі наміри керівника навчального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закладу можуть бути безрезультатними,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не буде налагоджено контроль 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всіма функціями управління</a:t>
            </a:r>
            <a:endParaRPr kumimoji="0" lang="uk-UA" sz="28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85786" y="2571744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Навчально-виховний процес</a:t>
            </a:r>
            <a:endParaRPr kumimoji="0" lang="uk-UA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85852" y="3253115"/>
            <a:ext cx="2534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Педкадри</a:t>
            </a:r>
            <a:endParaRPr kumimoji="0" lang="uk-UA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00100" y="4071942"/>
            <a:ext cx="6698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Навчально-матеріальна база</a:t>
            </a:r>
            <a:endParaRPr kumimoji="0" lang="uk-UA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:\шаблони для презентацій-)))\73328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Залузький</a:t>
            </a:r>
            <a:r>
              <a:rPr lang="uk-UA" sz="36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</a:t>
            </a:r>
            <a:endParaRPr lang="uk-UA" sz="36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мультяшки\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72008"/>
            <a:ext cx="18573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 контролю</a:t>
            </a:r>
            <a:endParaRPr lang="uk-UA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428736"/>
            <a:ext cx="335758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4000" i="0" u="none" strike="noStrike" normalizeH="0" baseline="0" dirty="0" smtClean="0">
                <a:ln w="18415" cmpd="sng">
                  <a:solidFill>
                    <a:srgbClr val="642100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Науковість</a:t>
            </a:r>
            <a:endParaRPr kumimoji="0" lang="uk-UA" sz="4800" i="0" u="none" strike="noStrike" normalizeH="0" baseline="0" dirty="0" smtClean="0">
              <a:ln w="18415" cmpd="sng">
                <a:solidFill>
                  <a:srgbClr val="642100"/>
                </a:solidFill>
                <a:prstDash val="solid"/>
              </a:ln>
              <a:solidFill>
                <a:srgbClr val="66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976" y="2571744"/>
            <a:ext cx="335758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4000" i="0" u="none" strike="noStrike" normalizeH="0" baseline="0" dirty="0" smtClean="0">
                <a:ln w="18415" cmpd="sng">
                  <a:solidFill>
                    <a:srgbClr val="642100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Плановість</a:t>
            </a:r>
            <a:endParaRPr kumimoji="0" lang="uk-UA" sz="4800" i="0" u="none" strike="noStrike" normalizeH="0" baseline="0" dirty="0" smtClean="0">
              <a:ln w="18415" cmpd="sng">
                <a:solidFill>
                  <a:srgbClr val="642100"/>
                </a:solidFill>
                <a:prstDash val="solid"/>
              </a:ln>
              <a:solidFill>
                <a:srgbClr val="66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14480" y="3643314"/>
            <a:ext cx="70009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4000" i="0" u="none" strike="noStrike" normalizeH="0" baseline="0" dirty="0" smtClean="0">
                <a:ln w="18415" cmpd="sng">
                  <a:solidFill>
                    <a:srgbClr val="642100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Виділення головної ланки</a:t>
            </a:r>
            <a:endParaRPr kumimoji="0" lang="uk-UA" sz="4800" i="0" u="none" strike="noStrike" normalizeH="0" baseline="0" dirty="0" smtClean="0">
              <a:ln w="18415" cmpd="sng">
                <a:solidFill>
                  <a:srgbClr val="642100"/>
                </a:solidFill>
                <a:prstDash val="solid"/>
              </a:ln>
              <a:solidFill>
                <a:srgbClr val="66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00364" y="4714884"/>
            <a:ext cx="335758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4000" i="0" u="none" strike="noStrike" normalizeH="0" baseline="0" dirty="0" smtClean="0">
                <a:ln w="18415" cmpd="sng">
                  <a:solidFill>
                    <a:srgbClr val="642100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Гласність </a:t>
            </a:r>
            <a:endParaRPr kumimoji="0" lang="uk-UA" sz="4800" i="0" u="none" strike="noStrike" normalizeH="0" baseline="0" dirty="0" smtClean="0">
              <a:ln w="18415" cmpd="sng">
                <a:solidFill>
                  <a:srgbClr val="642100"/>
                </a:solidFill>
                <a:prstDash val="solid"/>
              </a:ln>
              <a:solidFill>
                <a:srgbClr val="66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550</Words>
  <Application>Microsoft Office PowerPoint</Application>
  <PresentationFormat>Екран (4:3)</PresentationFormat>
  <Paragraphs>219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Cекретар</dc:creator>
  <cp:lastModifiedBy>Користувач Windows</cp:lastModifiedBy>
  <cp:revision>21</cp:revision>
  <dcterms:created xsi:type="dcterms:W3CDTF">2013-04-28T11:35:37Z</dcterms:created>
  <dcterms:modified xsi:type="dcterms:W3CDTF">2013-04-28T14:36:41Z</dcterms:modified>
</cp:coreProperties>
</file>